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Lato"/>
      <p:regular r:id="rId23"/>
      <p:bold r:id="rId24"/>
      <p:italic r:id="rId25"/>
      <p:boldItalic r:id="rId26"/>
    </p:embeddedFont>
    <p:embeddedFont>
      <p:font typeface="Lato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LatoLight-bold.fntdata"/><Relationship Id="rId27" Type="http://schemas.openxmlformats.org/officeDocument/2006/relationships/font" Target="fonts/La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9b6b7c815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9b6b7c815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46e8a108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46e8a10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46e8a108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46e8a108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76d04ba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76d04ba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46e8a108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46e8a10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46e8a108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46e8a108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76d04ba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76d04ba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46e8a108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46e8a108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c071a4d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c071a4d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bbfdc4b7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bbfdc4b7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46e8a10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46e8a10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46e8a108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46e8a108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46e8a108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46e8a108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76d04ba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76d04ba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46e8a108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46e8a108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46e8a108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46e8a108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76d04ba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76d04ba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">
  <p:cSld name="TITLE_1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5118790" y="11"/>
            <a:ext cx="4025100" cy="205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33830" y="752475"/>
            <a:ext cx="4282069" cy="299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374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8023525" y="4624700"/>
            <a:ext cx="921300" cy="43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29775" y="4507000"/>
            <a:ext cx="592200" cy="549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10326394">
            <a:off x="1204016" y="1713772"/>
            <a:ext cx="6789429" cy="904707"/>
          </a:xfrm>
          <a:prstGeom prst="arc">
            <a:avLst>
              <a:gd fmla="val 10011837" name="adj1"/>
              <a:gd fmla="val 901639" name="adj2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828161" y="1583940"/>
            <a:ext cx="197700" cy="197700"/>
          </a:xfrm>
          <a:prstGeom prst="ellipse">
            <a:avLst/>
          </a:prstGeom>
          <a:gradFill>
            <a:gsLst>
              <a:gs pos="0">
                <a:srgbClr val="FFFFFF"/>
              </a:gs>
              <a:gs pos="20000">
                <a:schemeClr val="lt1"/>
              </a:gs>
              <a:gs pos="100000">
                <a:srgbClr val="99999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314816" y="3766025"/>
            <a:ext cx="85206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“Reshaping the Moon”</a:t>
            </a:r>
            <a:endParaRPr i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724675" y="4230575"/>
            <a:ext cx="5585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767803" y="1437037"/>
            <a:ext cx="3516700" cy="24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354875" y="4450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dark">
  <p:cSld name="TITLE_AND_BODY_1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354875" y="4450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354875" y="4450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354875" y="4450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68125" y="1039275"/>
            <a:ext cx="2690300" cy="18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">
  <p:cSld name="SECTION_TITLE_AND_DESCRIPTION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52825" y="1111700"/>
            <a:ext cx="2690351" cy="18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342575" y="118575"/>
            <a:ext cx="4231500" cy="4321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>
            <a:off x="4781075" y="19542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4875" y="268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b="1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38667" y="4583574"/>
            <a:ext cx="675452" cy="47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971350" y="4819475"/>
            <a:ext cx="6789600" cy="0"/>
          </a:xfrm>
          <a:prstGeom prst="straightConnector1">
            <a:avLst/>
          </a:prstGeom>
          <a:noFill/>
          <a:ln cap="flat" cmpd="sng" w="952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" name="Google Shape;11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70" y="4583564"/>
            <a:ext cx="328978" cy="4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 rot="3609265">
            <a:off x="5467350" y="-2088912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11700" y="4478967"/>
            <a:ext cx="85206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Lun</a:t>
            </a:r>
            <a:r>
              <a:rPr lang="en" sz="15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ar </a:t>
            </a:r>
            <a:r>
              <a:rPr lang="en" sz="1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5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utonomous </a:t>
            </a:r>
            <a:r>
              <a:rPr lang="en" sz="1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5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egolith E</a:t>
            </a:r>
            <a:r>
              <a:rPr lang="en" sz="15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15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cavator</a:t>
            </a:r>
            <a:endParaRPr sz="1500">
              <a:solidFill>
                <a:srgbClr val="B7B7B7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14816" y="3766025"/>
            <a:ext cx="85206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“Reshaping the Moon”</a:t>
            </a:r>
            <a:endParaRPr i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2031275" y="294475"/>
            <a:ext cx="5087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B7B7B7"/>
                </a:solidFill>
              </a:rPr>
              <a:t>Standards &amp; Regulations</a:t>
            </a:r>
            <a:r>
              <a:rPr b="1" lang="en" sz="1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Presentation</a:t>
            </a:r>
            <a:endParaRPr b="1" sz="1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" name="Google Shape;74;p14"/>
          <p:cNvCxnSpPr/>
          <p:nvPr/>
        </p:nvCxnSpPr>
        <p:spPr>
          <a:xfrm>
            <a:off x="971350" y="4819475"/>
            <a:ext cx="7120200" cy="0"/>
          </a:xfrm>
          <a:prstGeom prst="straightConnector1">
            <a:avLst/>
          </a:prstGeom>
          <a:noFill/>
          <a:ln cap="flat" cmpd="sng" w="952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 21350:2007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systems — Off-the-shelf item utilization</a:t>
            </a:r>
            <a:endParaRPr/>
          </a:p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ISO 21350 - </a:t>
            </a:r>
            <a:r>
              <a:rPr lang="en"/>
              <a:t>What is it about?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OTS components proposed for use in Space Systems due to simpler procurement and access to latest tech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he standard contains requirements and guidelines for the utilization of off-the-shelf (OTS) items for space products/systems including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</a:t>
            </a:r>
            <a:r>
              <a:rPr lang="en" sz="1600"/>
              <a:t>election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Acquisition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Integration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Qualification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Implementation</a:t>
            </a:r>
            <a:endParaRPr sz="1600"/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" name="Google Shape;171;p24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ISO 21350 - </a:t>
            </a:r>
            <a:r>
              <a:rPr lang="en"/>
              <a:t>What is it about?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lectrical, electronic and electromechanical (EEE) parts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 systems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Thermocouples, rivets, fasteners, connectors, fittings, adhesives, insulation, wiring and plumbing are excluded from the standard.</a:t>
            </a:r>
            <a:endParaRPr/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" name="Google Shape;179;p25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ISO 21350 - </a:t>
            </a:r>
            <a:r>
              <a:rPr lang="en"/>
              <a:t>Where does it apply?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Applies both at the vendor and the procurer ends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esponsibility of the project or engineering organization to provide OTS items in accordance with this Standard for </a:t>
            </a:r>
            <a:r>
              <a:rPr lang="en"/>
              <a:t>supplier</a:t>
            </a:r>
            <a:r>
              <a:rPr lang="en"/>
              <a:t> specification compliance.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equirements defined in this Standard should be tailored to match the genuine requirements of a particular project to ensure that the desired component functionality is obtained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" name="Google Shape;187;p26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ISO 21350 - </a:t>
            </a:r>
            <a:r>
              <a:rPr lang="en"/>
              <a:t>Main prescriptions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Specification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</a:t>
            </a:r>
            <a:r>
              <a:rPr lang="en" sz="1600"/>
              <a:t>roject should ensure that the OTS item is purchased to work within the expected specification required by the application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Space environment compatibility (radiation, vacuum, thermal extremes, launch vibration etc.)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Comprehensive acceptance testing under expected use environments.</a:t>
            </a:r>
            <a:endParaRPr/>
          </a:p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" name="Google Shape;195;p27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ISO 21350 - </a:t>
            </a:r>
            <a:r>
              <a:rPr lang="en"/>
              <a:t>Main prescriptions</a:t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Operational boundaries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Ensure user operations of the component within the boundaries of its performance or environmental envelopes.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evaluation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Critical aspects of a design that utilizes OTS items to be identified and evaluated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OTS item modifications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To be developed jointly with the vendor</a:t>
            </a:r>
            <a:endParaRPr sz="1600"/>
          </a:p>
        </p:txBody>
      </p:sp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3" name="Google Shape;203;p28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ISO 21350 - </a:t>
            </a:r>
            <a:r>
              <a:rPr lang="en"/>
              <a:t>Application to LunAR-X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Decided to go with OTS for faster procurement and simpler integration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robotics algorithms run ef</a:t>
            </a:r>
            <a:r>
              <a:rPr lang="en"/>
              <a:t>ficiently on OTS computers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commercial depth sensors, LiDARs, IMUs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Designs that use OTS components thoroughly </a:t>
            </a:r>
            <a:r>
              <a:rPr lang="en"/>
              <a:t>reviewed</a:t>
            </a:r>
            <a:r>
              <a:rPr lang="en"/>
              <a:t> and additional protection mechanisms provided </a:t>
            </a:r>
            <a:endParaRPr/>
          </a:p>
        </p:txBody>
      </p:sp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ato"/>
                <a:ea typeface="Lato"/>
                <a:cs typeface="Lato"/>
                <a:sym typeface="Lato"/>
              </a:rPr>
              <a:t>Thank you!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5"/>
          <p:cNvSpPr txBox="1"/>
          <p:nvPr>
            <p:ph idx="4294967295" type="subTitle"/>
          </p:nvPr>
        </p:nvSpPr>
        <p:spPr>
          <a:xfrm>
            <a:off x="450475" y="3383895"/>
            <a:ext cx="30753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The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Sponsors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1" name="Google Shape;81;p15"/>
          <p:cNvGrpSpPr/>
          <p:nvPr/>
        </p:nvGrpSpPr>
        <p:grpSpPr>
          <a:xfrm>
            <a:off x="2090075" y="940724"/>
            <a:ext cx="1654803" cy="1853279"/>
            <a:chOff x="406847" y="850037"/>
            <a:chExt cx="1770600" cy="1982965"/>
          </a:xfrm>
        </p:grpSpPr>
        <p:pic>
          <p:nvPicPr>
            <p:cNvPr id="82" name="Google Shape;82;p15"/>
            <p:cNvPicPr preferRelativeResize="0"/>
            <p:nvPr/>
          </p:nvPicPr>
          <p:blipFill rotWithShape="1">
            <a:blip r:embed="rId3">
              <a:alphaModFix/>
            </a:blip>
            <a:srcRect b="48781" l="31270" r="35988" t="26654"/>
            <a:stretch/>
          </p:blipFill>
          <p:spPr>
            <a:xfrm flipH="1">
              <a:off x="564213" y="850037"/>
              <a:ext cx="1455875" cy="1455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5"/>
            <p:cNvSpPr txBox="1"/>
            <p:nvPr/>
          </p:nvSpPr>
          <p:spPr>
            <a:xfrm>
              <a:off x="406847" y="2305902"/>
              <a:ext cx="17706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Vibhakar Mohta</a:t>
              </a:r>
              <a:b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i="1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3610050" y="940724"/>
            <a:ext cx="1931818" cy="1702475"/>
            <a:chOff x="1951652" y="850037"/>
            <a:chExt cx="2067000" cy="1821608"/>
          </a:xfrm>
        </p:grpSpPr>
        <p:pic>
          <p:nvPicPr>
            <p:cNvPr id="85" name="Google Shape;8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53137" y="850037"/>
              <a:ext cx="1455875" cy="145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5"/>
            <p:cNvSpPr txBox="1"/>
            <p:nvPr/>
          </p:nvSpPr>
          <p:spPr>
            <a:xfrm>
              <a:off x="1951652" y="2309246"/>
              <a:ext cx="20670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Hariharan Ravichandran</a:t>
              </a:r>
              <a:endParaRPr i="1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512178" y="939163"/>
            <a:ext cx="1500874" cy="1859510"/>
            <a:chOff x="3801700" y="846705"/>
            <a:chExt cx="1605900" cy="1989632"/>
          </a:xfrm>
        </p:grpSpPr>
        <p:pic>
          <p:nvPicPr>
            <p:cNvPr id="88" name="Google Shape;8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6712" y="846705"/>
              <a:ext cx="1455876" cy="1462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5"/>
            <p:cNvSpPr txBox="1"/>
            <p:nvPr/>
          </p:nvSpPr>
          <p:spPr>
            <a:xfrm>
              <a:off x="3801700" y="2309238"/>
              <a:ext cx="16059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Dhruv Tyagi</a:t>
              </a:r>
              <a:b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i="1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0" name="Google Shape;90;p15"/>
          <p:cNvGrpSpPr/>
          <p:nvPr/>
        </p:nvGrpSpPr>
        <p:grpSpPr>
          <a:xfrm>
            <a:off x="7130940" y="939158"/>
            <a:ext cx="1500874" cy="1705575"/>
            <a:chOff x="5425300" y="846713"/>
            <a:chExt cx="1605900" cy="1824925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6">
              <a:alphaModFix/>
            </a:blip>
            <a:srcRect b="0" l="22136" r="0" t="21783"/>
            <a:stretch/>
          </p:blipFill>
          <p:spPr>
            <a:xfrm>
              <a:off x="5500288" y="846713"/>
              <a:ext cx="1455875" cy="146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 txBox="1"/>
            <p:nvPr/>
          </p:nvSpPr>
          <p:spPr>
            <a:xfrm>
              <a:off x="5425300" y="2309238"/>
              <a:ext cx="16059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Anishram Senathi</a:t>
              </a:r>
              <a:endParaRPr i="1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3" name="Google Shape;93;p15"/>
          <p:cNvGrpSpPr/>
          <p:nvPr/>
        </p:nvGrpSpPr>
        <p:grpSpPr>
          <a:xfrm>
            <a:off x="5476130" y="940724"/>
            <a:ext cx="1500874" cy="1702468"/>
            <a:chOff x="7048863" y="850037"/>
            <a:chExt cx="1605900" cy="1821600"/>
          </a:xfrm>
        </p:grpSpPr>
        <p:pic>
          <p:nvPicPr>
            <p:cNvPr id="94" name="Google Shape;9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23863" y="850037"/>
              <a:ext cx="1455876" cy="1455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5"/>
            <p:cNvSpPr txBox="1"/>
            <p:nvPr/>
          </p:nvSpPr>
          <p:spPr>
            <a:xfrm>
              <a:off x="7048863" y="2309238"/>
              <a:ext cx="16059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Vivek Chervi</a:t>
              </a:r>
              <a:endParaRPr i="1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6" name="Google Shape;96;p15"/>
          <p:cNvSpPr txBox="1"/>
          <p:nvPr>
            <p:ph type="title"/>
          </p:nvPr>
        </p:nvSpPr>
        <p:spPr>
          <a:xfrm>
            <a:off x="354875" y="2689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The Team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7" name="Google Shape;97;p15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" name="Google Shape;98;p15"/>
          <p:cNvGrpSpPr/>
          <p:nvPr/>
        </p:nvGrpSpPr>
        <p:grpSpPr>
          <a:xfrm>
            <a:off x="2539193" y="3048618"/>
            <a:ext cx="2107892" cy="1722351"/>
            <a:chOff x="1731825" y="2963412"/>
            <a:chExt cx="2217900" cy="1812238"/>
          </a:xfrm>
        </p:grpSpPr>
        <p:pic>
          <p:nvPicPr>
            <p:cNvPr id="99" name="Google Shape;9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12850" y="2963412"/>
              <a:ext cx="1455850" cy="145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5"/>
            <p:cNvSpPr txBox="1"/>
            <p:nvPr/>
          </p:nvSpPr>
          <p:spPr>
            <a:xfrm>
              <a:off x="1731825" y="4419250"/>
              <a:ext cx="22179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Red Whittaker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1" name="Google Shape;101;p15"/>
          <p:cNvGrpSpPr/>
          <p:nvPr/>
        </p:nvGrpSpPr>
        <p:grpSpPr>
          <a:xfrm>
            <a:off x="4969297" y="3099024"/>
            <a:ext cx="1526249" cy="1671956"/>
            <a:chOff x="5415573" y="3016449"/>
            <a:chExt cx="1605902" cy="1759213"/>
          </a:xfrm>
        </p:grpSpPr>
        <p:pic>
          <p:nvPicPr>
            <p:cNvPr id="102" name="Google Shape;102;p15"/>
            <p:cNvPicPr preferRelativeResize="0"/>
            <p:nvPr/>
          </p:nvPicPr>
          <p:blipFill rotWithShape="1">
            <a:blip r:embed="rId9">
              <a:alphaModFix/>
            </a:blip>
            <a:srcRect b="16492" l="6734" r="5229" t="9515"/>
            <a:stretch/>
          </p:blipFill>
          <p:spPr>
            <a:xfrm>
              <a:off x="5415573" y="3016449"/>
              <a:ext cx="1605900" cy="1349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5"/>
            <p:cNvSpPr txBox="1"/>
            <p:nvPr/>
          </p:nvSpPr>
          <p:spPr>
            <a:xfrm>
              <a:off x="5415575" y="4419262"/>
              <a:ext cx="16059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Caterpillar Inc.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 13849-1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of machinery -- Safety-related parts of control systems</a:t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ISO 13849-1 - </a:t>
            </a:r>
            <a:r>
              <a:rPr lang="en"/>
              <a:t>What is it about?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eneral principles for designing safety-related parts of control systems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Primarily the electrical, electronic, and programmable electronic systems (E/E/PE systems) used in machinery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Intended to be used in conjunction with other machinery safety standards, such as ISO 13849-2, which provides specific guidance on the application of ISO 13849-1.</a:t>
            </a:r>
            <a:endParaRPr/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" name="Google Shape;117;p17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</a:t>
            </a:r>
            <a:r>
              <a:rPr b="0" lang="en"/>
              <a:t>SO 13849-1 - </a:t>
            </a:r>
            <a:r>
              <a:rPr lang="en"/>
              <a:t>Where </a:t>
            </a:r>
            <a:r>
              <a:rPr lang="en"/>
              <a:t>does it apply?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pplies to a wide range of machinery and industrial equipment used in various industries where safety is a concern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Manufacturing and Production Industry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Material Handling and Warehousing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Construction and Earthmoving Equipment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Automated Vehicles and Transportation Systems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Entertainment and Amusement Rides</a:t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8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ISO 13849-1 - </a:t>
            </a:r>
            <a:r>
              <a:rPr lang="en"/>
              <a:t>Main prescriptions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963050"/>
            <a:ext cx="8520600" cy="3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5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●"/>
            </a:pPr>
            <a:r>
              <a:rPr lang="en" sz="1795"/>
              <a:t>Risk Assessment</a:t>
            </a:r>
            <a:endParaRPr sz="1795"/>
          </a:p>
          <a:p>
            <a:pPr indent="-3425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Conduct comprehensive risk identification and evaluation</a:t>
            </a:r>
            <a:endParaRPr sz="1795"/>
          </a:p>
          <a:p>
            <a:pPr indent="-3425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Determine necessary safety performance levels</a:t>
            </a:r>
            <a:endParaRPr sz="1795"/>
          </a:p>
          <a:p>
            <a:pPr indent="-3425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●"/>
            </a:pPr>
            <a:r>
              <a:rPr lang="en" sz="1795"/>
              <a:t>Performance Levels (PL)</a:t>
            </a:r>
            <a:endParaRPr sz="1795"/>
          </a:p>
          <a:p>
            <a:pPr indent="-3425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Quantify control system reliability</a:t>
            </a:r>
            <a:endParaRPr sz="1795"/>
          </a:p>
          <a:p>
            <a:pPr indent="-3425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Scale from PL a (lowest) to PL e (highest) for risk reduction</a:t>
            </a:r>
            <a:endParaRPr sz="1795"/>
          </a:p>
          <a:p>
            <a:pPr indent="-3425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●"/>
            </a:pPr>
            <a:r>
              <a:rPr lang="en" sz="1795"/>
              <a:t>Safety Categories</a:t>
            </a:r>
            <a:endParaRPr sz="1795"/>
          </a:p>
          <a:p>
            <a:pPr indent="-3425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Define five categories (B, 1, 2, 3, 4) for risk levels</a:t>
            </a:r>
            <a:endParaRPr sz="1795"/>
          </a:p>
          <a:p>
            <a:pPr indent="-3425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Guide safety function selection and system architecture</a:t>
            </a:r>
            <a:endParaRPr sz="1795"/>
          </a:p>
          <a:p>
            <a:pPr indent="-3425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●"/>
            </a:pPr>
            <a:r>
              <a:rPr lang="en" sz="1795"/>
              <a:t>Safety Functions</a:t>
            </a:r>
            <a:endParaRPr sz="1795"/>
          </a:p>
          <a:p>
            <a:pPr indent="-3425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Design functions to mitigate risks</a:t>
            </a:r>
            <a:endParaRPr sz="1795"/>
          </a:p>
          <a:p>
            <a:pPr indent="-3425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Include emergency stop, safety interlock, etc.</a:t>
            </a:r>
            <a:endParaRPr sz="465"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3" name="Google Shape;133;p19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ISO 13849-1 - </a:t>
            </a:r>
            <a:r>
              <a:rPr lang="en"/>
              <a:t>M</a:t>
            </a:r>
            <a:r>
              <a:rPr lang="en"/>
              <a:t>ain prescriptions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963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200"/>
              <a:t>Reliability Metrics</a:t>
            </a:r>
            <a:endParaRPr sz="42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200"/>
              <a:t>Assess component reliability with MTTFd (Mean Time to Dangerous Failure)</a:t>
            </a:r>
            <a:endParaRPr sz="42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200"/>
              <a:t>Evaluate Diagnostic Coverage with DCavg</a:t>
            </a:r>
            <a:endParaRPr sz="42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200"/>
              <a:t>Validation Process</a:t>
            </a:r>
            <a:endParaRPr sz="42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200"/>
              <a:t>Verify and validate control system safety</a:t>
            </a:r>
            <a:endParaRPr sz="42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200"/>
              <a:t>Document system performance</a:t>
            </a:r>
            <a:endParaRPr sz="42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200"/>
              <a:t>Documentation</a:t>
            </a:r>
            <a:endParaRPr sz="42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200"/>
              <a:t>Maintain detailed records of system design, components, and validation</a:t>
            </a:r>
            <a:endParaRPr sz="42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200"/>
              <a:t>Maintenance and Monitoring</a:t>
            </a:r>
            <a:endParaRPr sz="42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200"/>
              <a:t>Implement regular system checks</a:t>
            </a:r>
            <a:endParaRPr sz="42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200"/>
              <a:t>Ensure ongoing operational safety</a:t>
            </a:r>
            <a:endParaRPr/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" name="Google Shape;141;p20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ISO 13849-1 - </a:t>
            </a:r>
            <a:r>
              <a:rPr lang="en"/>
              <a:t>Application to LunAR-X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</a:t>
            </a:r>
            <a:r>
              <a:rPr lang="en" sz="1900"/>
              <a:t> LunAR-X system has critical control systems for autonomous digging and deposition</a:t>
            </a:r>
            <a:endParaRPr sz="1900"/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system falls into the earth-moving category</a:t>
            </a:r>
            <a:endParaRPr sz="1900"/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Electrical and programmable </a:t>
            </a:r>
            <a:r>
              <a:rPr lang="en" sz="1900"/>
              <a:t>electronic</a:t>
            </a:r>
            <a:r>
              <a:rPr lang="en" sz="1900"/>
              <a:t> control system of the </a:t>
            </a:r>
            <a:r>
              <a:rPr b="1" lang="en" sz="1900"/>
              <a:t>tool</a:t>
            </a:r>
            <a:endParaRPr b="1" sz="1900"/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For an actual mission, the tool should go through reliability metrics calculation</a:t>
            </a:r>
            <a:endParaRPr sz="1900"/>
          </a:p>
          <a:p>
            <a:pPr indent="-354247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79"/>
              <a:buChar char="○"/>
            </a:pPr>
            <a:r>
              <a:rPr lang="en" sz="1978"/>
              <a:t>Mean Time To Dangerous Failure</a:t>
            </a:r>
            <a:endParaRPr sz="1978"/>
          </a:p>
          <a:p>
            <a:pPr indent="-354247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79"/>
              <a:buChar char="○"/>
            </a:pPr>
            <a:r>
              <a:rPr lang="en" sz="1978"/>
              <a:t>Safety categories from risk levels</a:t>
            </a:r>
            <a:endParaRPr sz="1978"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" name="Google Shape;149;p21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54875" y="292625"/>
            <a:ext cx="83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ISO 13849-1 - </a:t>
            </a:r>
            <a:r>
              <a:rPr lang="en"/>
              <a:t>Application to LunAR-X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lunar excavation missions will operate around astronauts and the infrastructure built by </a:t>
            </a:r>
            <a:r>
              <a:rPr lang="en"/>
              <a:t>the</a:t>
            </a:r>
            <a:r>
              <a:rPr lang="en"/>
              <a:t> robots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Emergency stop and kill-switch required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systems robust to fluctuations in current, radiation, rocks encountered while excavation</a:t>
            </a:r>
            <a:endParaRPr/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396258" y="462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" name="Google Shape;157;p22"/>
          <p:cNvCxnSpPr/>
          <p:nvPr/>
        </p:nvCxnSpPr>
        <p:spPr>
          <a:xfrm>
            <a:off x="450475" y="719825"/>
            <a:ext cx="1374300" cy="0"/>
          </a:xfrm>
          <a:prstGeom prst="straightConnector1">
            <a:avLst/>
          </a:prstGeom>
          <a:noFill/>
          <a:ln cap="flat" cmpd="sng" w="28575">
            <a:solidFill>
              <a:srgbClr val="FFC8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nAR-X Dark Them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